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5"/>
  </p:notesMasterIdLst>
  <p:handoutMasterIdLst>
    <p:handoutMasterId r:id="rId46"/>
  </p:handoutMasterIdLst>
  <p:sldIdLst>
    <p:sldId id="270" r:id="rId5"/>
    <p:sldId id="271" r:id="rId6"/>
    <p:sldId id="272" r:id="rId7"/>
    <p:sldId id="316" r:id="rId8"/>
    <p:sldId id="288" r:id="rId9"/>
    <p:sldId id="289" r:id="rId10"/>
    <p:sldId id="279" r:id="rId11"/>
    <p:sldId id="294" r:id="rId12"/>
    <p:sldId id="280" r:id="rId13"/>
    <p:sldId id="297" r:id="rId14"/>
    <p:sldId id="296" r:id="rId15"/>
    <p:sldId id="281" r:id="rId16"/>
    <p:sldId id="299" r:id="rId17"/>
    <p:sldId id="298" r:id="rId18"/>
    <p:sldId id="283" r:id="rId19"/>
    <p:sldId id="284" r:id="rId20"/>
    <p:sldId id="301" r:id="rId21"/>
    <p:sldId id="300" r:id="rId22"/>
    <p:sldId id="286" r:id="rId23"/>
    <p:sldId id="303" r:id="rId24"/>
    <p:sldId id="302" r:id="rId25"/>
    <p:sldId id="287" r:id="rId26"/>
    <p:sldId id="305" r:id="rId27"/>
    <p:sldId id="304" r:id="rId28"/>
    <p:sldId id="285" r:id="rId29"/>
    <p:sldId id="306" r:id="rId30"/>
    <p:sldId id="307" r:id="rId31"/>
    <p:sldId id="290" r:id="rId32"/>
    <p:sldId id="293" r:id="rId33"/>
    <p:sldId id="308" r:id="rId34"/>
    <p:sldId id="310" r:id="rId35"/>
    <p:sldId id="311" r:id="rId36"/>
    <p:sldId id="312" r:id="rId37"/>
    <p:sldId id="313" r:id="rId38"/>
    <p:sldId id="314" r:id="rId39"/>
    <p:sldId id="315" r:id="rId40"/>
    <p:sldId id="291" r:id="rId41"/>
    <p:sldId id="276" r:id="rId42"/>
    <p:sldId id="277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63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PID</a:t>
            </a:r>
            <a:r>
              <a:rPr lang="en-US" baseline="0"/>
              <a:t> Controller - Setpoint: 100RPM (T=5ms)</a:t>
            </a:r>
            <a:r>
              <a:rPr lang="en-US"/>
              <a:t> 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Output</a:t>
            </a:r>
            <a:r>
              <a:rPr lang="en-US" baseline="0"/>
              <a:t> PID anti-windup Min load vs Max load (Setpoint: 100RPM)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46D191-BAEF-54FB-53E4-5B506177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7" y="753106"/>
            <a:ext cx="3504987" cy="55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FBAA16E-84BF-D2EA-4EED-B5C3630F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2261023" y="1202517"/>
            <a:ext cx="7669954" cy="1876974"/>
            <a:chOff x="2261023" y="1011466"/>
            <a:chExt cx="7669954" cy="187697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2261023" y="1011466"/>
              <a:ext cx="7669954" cy="14657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4917440" y="251910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 of I2C buses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2261023" y="3751656"/>
            <a:ext cx="7669954" cy="2013711"/>
            <a:chOff x="2261023" y="4369699"/>
            <a:chExt cx="7669954" cy="2013711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2261023" y="4369699"/>
              <a:ext cx="7669954" cy="1560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917440" y="601407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 of I2C buses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7150953" y="4750727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OLED display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5DDAF4-C196-F823-D0C8-82942B1B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7" y="763739"/>
            <a:ext cx="7799847" cy="55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33BCFB3-097A-78C1-EAC1-B282609D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C4317E6F-73CF-F5AC-6F19-0DBD72FD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4" y="727843"/>
            <a:ext cx="5100320" cy="54023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9AB6A-9ABB-0FFE-C8F6-3E8A89ACC3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8" y="821175"/>
            <a:ext cx="10955125" cy="4845536"/>
          </a:xfrm>
        </p:spPr>
      </p:pic>
    </p:spTree>
    <p:extLst>
      <p:ext uri="{BB962C8B-B14F-4D97-AF65-F5344CB8AC3E}">
        <p14:creationId xmlns:p14="http://schemas.microsoft.com/office/powerpoint/2010/main" val="152543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44C29-E4BC-024D-14CC-6471C4875BE0}"/>
              </a:ext>
            </a:extLst>
          </p:cNvPr>
          <p:cNvGrpSpPr/>
          <p:nvPr/>
        </p:nvGrpSpPr>
        <p:grpSpPr>
          <a:xfrm>
            <a:off x="6646356" y="945657"/>
            <a:ext cx="5020310" cy="5216586"/>
            <a:chOff x="6646356" y="945657"/>
            <a:chExt cx="5020310" cy="5216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356" y="945657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837854" y="5515912"/>
              <a:ext cx="4637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Obtained Environment Map from RPLIDAR A1 Scanning</a:t>
              </a:r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E85B8BA-B885-7553-9944-ECE1829E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2" y="750186"/>
            <a:ext cx="5232209" cy="54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446CA9F-50F4-CB3F-BD9C-296A520F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6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04501E-4C02-9989-9A66-DD891C0C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58" y="788993"/>
            <a:ext cx="3352105" cy="5517625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F95E23-51E4-75AA-839D-63798B9D7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810985" y="947057"/>
            <a:ext cx="5540829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3CAC0E-1C00-77F5-3787-1113387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7" y="1051549"/>
            <a:ext cx="1645923" cy="4754889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14B3759-D9F7-D81B-3644-3EE3E5CD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30" y="1613905"/>
            <a:ext cx="3648463" cy="3630175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227627"/>
              </p:ext>
            </p:extLst>
          </p:nvPr>
        </p:nvGraphicFramePr>
        <p:xfrm>
          <a:off x="6905325" y="761838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BDAFBBD-B67F-1BC8-7FF6-A796C1C1EE3B}"/>
              </a:ext>
            </a:extLst>
          </p:cNvPr>
          <p:cNvSpPr/>
          <p:nvPr/>
        </p:nvSpPr>
        <p:spPr>
          <a:xfrm>
            <a:off x="2618072" y="1289785"/>
            <a:ext cx="3878981" cy="447574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18ADFA-912D-40A9-3BD9-EC5B1C319819}"/>
              </a:ext>
            </a:extLst>
          </p:cNvPr>
          <p:cNvCxnSpPr>
            <a:cxnSpLocks/>
          </p:cNvCxnSpPr>
          <p:nvPr/>
        </p:nvCxnSpPr>
        <p:spPr>
          <a:xfrm>
            <a:off x="1859280" y="3850640"/>
            <a:ext cx="7587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419188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EC8E6262-F231-0E57-3A6C-D51CF027A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3" b="18613"/>
          <a:stretch/>
        </p:blipFill>
        <p:spPr bwMode="auto">
          <a:xfrm>
            <a:off x="5379168" y="2130559"/>
            <a:ext cx="6520543" cy="25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D803E5-963F-F7A2-19C6-CE37F298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" y="877448"/>
            <a:ext cx="4617168" cy="47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E44F4-2958-FDC3-D3B4-AAF105476366}"/>
              </a:ext>
            </a:extLst>
          </p:cNvPr>
          <p:cNvGrpSpPr/>
          <p:nvPr/>
        </p:nvGrpSpPr>
        <p:grpSpPr>
          <a:xfrm>
            <a:off x="609547" y="821175"/>
            <a:ext cx="10972906" cy="5351802"/>
            <a:chOff x="609547" y="821175"/>
            <a:chExt cx="10972906" cy="535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A052F-F3C3-1B84-45F1-F4701B5636A4}"/>
                </a:ext>
              </a:extLst>
            </p:cNvPr>
            <p:cNvSpPr txBox="1"/>
            <p:nvPr/>
          </p:nvSpPr>
          <p:spPr>
            <a:xfrm>
              <a:off x="3572933" y="577286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4" name="Content Placeholder 16" descr="Diagram&#10;&#10;Description automatically generated">
              <a:extLst>
                <a:ext uri="{FF2B5EF4-FFF2-40B4-BE49-F238E27FC236}">
                  <a16:creationId xmlns:a16="http://schemas.microsoft.com/office/drawing/2014/main" id="{8621D01B-5545-8AC8-B6CF-D62931DB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47" y="821175"/>
              <a:ext cx="10972906" cy="48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F2508885-CF2D-2BE7-3641-0F762562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84" y="1682496"/>
            <a:ext cx="6150907" cy="34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7F3363E-E363-9823-CB6C-39AF82BDA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9" y="1754821"/>
            <a:ext cx="4424618" cy="33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2BB6AC6-D0F2-5C32-F1FC-31A7980A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73" y="1072457"/>
            <a:ext cx="4973256" cy="31947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F3BAFA-CF08-EEB2-DE4C-5BB97EAB2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88" y="4617677"/>
            <a:ext cx="6797625" cy="12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74312C8-7532-4B55-2FC1-EDA1F412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04" y="1071271"/>
            <a:ext cx="4482596" cy="47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CDE6A13-03CA-0012-D649-9F6A7D075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7"/>
          <a:stretch/>
        </p:blipFill>
        <p:spPr>
          <a:xfrm>
            <a:off x="5573516" y="1409829"/>
            <a:ext cx="6305845" cy="44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6FC36BC-4883-7835-AC9D-DE5F1FAEB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20" y="1632200"/>
            <a:ext cx="3502159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14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14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CC278-A054-912C-2F50-8E31E3AB47B8}"/>
              </a:ext>
            </a:extLst>
          </p:cNvPr>
          <p:cNvSpPr txBox="1"/>
          <p:nvPr/>
        </p:nvSpPr>
        <p:spPr>
          <a:xfrm>
            <a:off x="3608614" y="5772867"/>
            <a:ext cx="497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Motor driver circuit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370688-AC88-13A5-7C54-62EC1DBC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2960"/>
            <a:ext cx="10972907" cy="48465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9077EF0-D30B-A071-0A5C-E7A8FCFE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79F7B-E3BF-FE3F-6D89-593DB04DDA2E}"/>
              </a:ext>
            </a:extLst>
          </p:cNvPr>
          <p:cNvGrpSpPr/>
          <p:nvPr/>
        </p:nvGrpSpPr>
        <p:grpSpPr>
          <a:xfrm>
            <a:off x="385568" y="2458529"/>
            <a:ext cx="3648463" cy="2747777"/>
            <a:chOff x="385568" y="2458529"/>
            <a:chExt cx="3648463" cy="2747777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D336DD16-29DE-1733-0F6D-B64D4435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68" y="2458529"/>
              <a:ext cx="3648463" cy="21854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C6FAA2-A830-99D6-F581-F00E68DE353D}"/>
                </a:ext>
              </a:extLst>
            </p:cNvPr>
            <p:cNvSpPr txBox="1"/>
            <p:nvPr/>
          </p:nvSpPr>
          <p:spPr>
            <a:xfrm>
              <a:off x="385568" y="4806196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052F01-3C6A-1552-71ED-B4837637A919}"/>
              </a:ext>
            </a:extLst>
          </p:cNvPr>
          <p:cNvGrpSpPr/>
          <p:nvPr/>
        </p:nvGrpSpPr>
        <p:grpSpPr>
          <a:xfrm>
            <a:off x="6716476" y="850507"/>
            <a:ext cx="2743200" cy="5613457"/>
            <a:chOff x="6716476" y="850507"/>
            <a:chExt cx="2743200" cy="5613457"/>
          </a:xfrm>
        </p:grpSpPr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B3821BF0-7DC0-FA2D-7CB0-77EDCDC8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76" y="850507"/>
              <a:ext cx="2743200" cy="4939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8C16F-9B4F-8D95-8BDA-D6160AB94FAF}"/>
                </a:ext>
              </a:extLst>
            </p:cNvPr>
            <p:cNvSpPr txBox="1"/>
            <p:nvPr/>
          </p:nvSpPr>
          <p:spPr>
            <a:xfrm>
              <a:off x="6956697" y="5756078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31315A-535C-5E74-872B-F38AA03692BB}"/>
              </a:ext>
            </a:extLst>
          </p:cNvPr>
          <p:cNvGrpSpPr/>
          <p:nvPr/>
        </p:nvGrpSpPr>
        <p:grpSpPr>
          <a:xfrm>
            <a:off x="4129575" y="1667572"/>
            <a:ext cx="2262758" cy="4726041"/>
            <a:chOff x="4129575" y="1667572"/>
            <a:chExt cx="2262758" cy="47260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06D4A-7052-E993-40EB-6A4D08D57B1D}"/>
                </a:ext>
              </a:extLst>
            </p:cNvPr>
            <p:cNvSpPr txBox="1"/>
            <p:nvPr/>
          </p:nvSpPr>
          <p:spPr>
            <a:xfrm>
              <a:off x="4129575" y="5685727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  <p:pic>
          <p:nvPicPr>
            <p:cNvPr id="17" name="Content Placeholder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E86AB7E-EC28-9D88-99A1-5B7F8E0B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609" y="1667572"/>
              <a:ext cx="932690" cy="376733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03414-1091-E746-58F4-6B3A6A02D2F8}"/>
              </a:ext>
            </a:extLst>
          </p:cNvPr>
          <p:cNvGrpSpPr/>
          <p:nvPr/>
        </p:nvGrpSpPr>
        <p:grpSpPr>
          <a:xfrm>
            <a:off x="10058016" y="1896171"/>
            <a:ext cx="2006984" cy="4126184"/>
            <a:chOff x="10058016" y="1896171"/>
            <a:chExt cx="2006984" cy="4126184"/>
          </a:xfrm>
        </p:grpSpPr>
        <p:pic>
          <p:nvPicPr>
            <p:cNvPr id="23" name="Picture 2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8DA0054-FD06-3FF8-ED81-2E2B7679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43" y="1896171"/>
              <a:ext cx="1481331" cy="33101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58748-CA25-0A36-EB0F-572817B553D5}"/>
                </a:ext>
              </a:extLst>
            </p:cNvPr>
            <p:cNvSpPr txBox="1"/>
            <p:nvPr/>
          </p:nvSpPr>
          <p:spPr>
            <a:xfrm>
              <a:off x="10058016" y="5314469"/>
              <a:ext cx="2006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31760-7837-73D7-1B43-764F2816A28B}"/>
              </a:ext>
            </a:extLst>
          </p:cNvPr>
          <p:cNvGrpSpPr/>
          <p:nvPr/>
        </p:nvGrpSpPr>
        <p:grpSpPr>
          <a:xfrm>
            <a:off x="2375491" y="728420"/>
            <a:ext cx="7441018" cy="5656570"/>
            <a:chOff x="2375491" y="728420"/>
            <a:chExt cx="7441018" cy="565657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9C09514C-757A-F7A8-EEE2-3E7A288F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91" y="728420"/>
              <a:ext cx="7441018" cy="52279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E890AC-20B0-187C-9CF1-ECE3417377A0}"/>
                </a:ext>
              </a:extLst>
            </p:cNvPr>
            <p:cNvSpPr txBox="1"/>
            <p:nvPr/>
          </p:nvSpPr>
          <p:spPr>
            <a:xfrm>
              <a:off x="4271768" y="5984880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C4BDDAE-7726-B8BF-E537-307C0D6C25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" y="821175"/>
            <a:ext cx="10963706" cy="48455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916F-34EB-604E-43D9-AB353FA2EB3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pic>
        <p:nvPicPr>
          <p:cNvPr id="18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5AE00C6-4C7E-5C39-CDB1-5F3304F98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30676-AC70-1AA9-7CA4-E8A6FB605C34}"/>
              </a:ext>
            </a:extLst>
          </p:cNvPr>
          <p:cNvGrpSpPr/>
          <p:nvPr/>
        </p:nvGrpSpPr>
        <p:grpSpPr>
          <a:xfrm>
            <a:off x="5896293" y="771113"/>
            <a:ext cx="6096000" cy="1031131"/>
            <a:chOff x="5896293" y="722988"/>
            <a:chExt cx="6096000" cy="10311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/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real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read</m:t>
                                </m:r>
                              </m:sub>
                            </m:sSub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1.668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ΔV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740E54-A2BF-F94C-EC5A-460EA2B7C04E}"/>
                </a:ext>
              </a:extLst>
            </p:cNvPr>
            <p:cNvSpPr txBox="1"/>
            <p:nvPr/>
          </p:nvSpPr>
          <p:spPr>
            <a:xfrm>
              <a:off x="7084258" y="1384787"/>
              <a:ext cx="414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Eq. 1.1 ESP32 microcontroller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762A4E-15AF-AADE-BC42-BB3213E82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89675"/>
              </p:ext>
            </p:extLst>
          </p:nvPr>
        </p:nvGraphicFramePr>
        <p:xfrm>
          <a:off x="6723742" y="2015391"/>
          <a:ext cx="4865537" cy="3892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0096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016757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907348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360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01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F1E740-16B1-36CC-2F71-BB0E5C15E228}"/>
              </a:ext>
            </a:extLst>
          </p:cNvPr>
          <p:cNvSpPr txBox="1"/>
          <p:nvPr/>
        </p:nvSpPr>
        <p:spPr>
          <a:xfrm>
            <a:off x="6723742" y="5936050"/>
            <a:ext cx="48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Fig. 1.1 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617</Words>
  <Application>Microsoft Office PowerPoint</Application>
  <PresentationFormat>Widescreen</PresentationFormat>
  <Paragraphs>249</Paragraphs>
  <Slides>40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ULTRASONIC SENSORS</vt:lpstr>
      <vt:lpstr>x. ULTRASONIC SENSORS</vt:lpstr>
      <vt:lpstr>x. ULTRASONIC SENSORS</vt:lpstr>
      <vt:lpstr>x. I2C BUSES – PROBLEM AND SOLUTION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OLED DISLPAY </vt:lpstr>
      <vt:lpstr>x. INERTIAL MEASUREMENT UNIT SENSOR</vt:lpstr>
      <vt:lpstr>x. INERTIAL MEASUREMENT UNIT SENSOR</vt:lpstr>
      <vt:lpstr>x. INERTIAL MEASUREMENT UNIT SENSOR</vt:lpstr>
      <vt:lpstr>x. LIDAR SENSOR</vt:lpstr>
      <vt:lpstr>x. LIDAR SENSOR</vt:lpstr>
      <vt:lpstr>x. LIDAR SENSOR</vt:lpstr>
      <vt:lpstr>x. INFRARED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179</cp:revision>
  <dcterms:created xsi:type="dcterms:W3CDTF">2021-05-28T04:32:29Z</dcterms:created>
  <dcterms:modified xsi:type="dcterms:W3CDTF">2022-08-14T07:26:55Z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